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Lora SemiBold"/>
      <p:regular r:id="rId12"/>
      <p:bold r:id="rId13"/>
      <p:italic r:id="rId14"/>
      <p:boldItalic r:id="rId15"/>
    </p:embeddedFont>
    <p:embeddedFont>
      <p:font typeface="Fira Sans Extra Condensed Medium"/>
      <p:regular r:id="rId16"/>
      <p:bold r:id="rId17"/>
      <p:italic r:id="rId18"/>
      <p:boldItalic r:id="rId19"/>
    </p:embeddedFont>
    <p:embeddedFont>
      <p:font typeface="Lora"/>
      <p:regular r:id="rId20"/>
      <p:bold r:id="rId21"/>
      <p:italic r:id="rId22"/>
      <p:boldItalic r:id="rId23"/>
    </p:embeddedFont>
    <p:embeddedFont>
      <p:font typeface="Fira Sans Extra Condensed SemiBold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ora-regular.fntdata"/><Relationship Id="rId22" Type="http://schemas.openxmlformats.org/officeDocument/2006/relationships/font" Target="fonts/Lora-italic.fntdata"/><Relationship Id="rId21" Type="http://schemas.openxmlformats.org/officeDocument/2006/relationships/font" Target="fonts/Lora-bold.fntdata"/><Relationship Id="rId24" Type="http://schemas.openxmlformats.org/officeDocument/2006/relationships/font" Target="fonts/FiraSansExtraCondensedSemiBold-regular.fntdata"/><Relationship Id="rId23" Type="http://schemas.openxmlformats.org/officeDocument/2006/relationships/font" Target="fonts/Lora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FiraSansExtraCondensedSemiBold-italic.fntdata"/><Relationship Id="rId25" Type="http://schemas.openxmlformats.org/officeDocument/2006/relationships/font" Target="fonts/FiraSansExtraCondensedSemiBold-bold.fntdata"/><Relationship Id="rId27" Type="http://schemas.openxmlformats.org/officeDocument/2006/relationships/font" Target="fonts/FiraSansExtraCondensedSemi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LoraSemiBold-bold.fntdata"/><Relationship Id="rId12" Type="http://schemas.openxmlformats.org/officeDocument/2006/relationships/font" Target="fonts/LoraSemiBold-regular.fntdata"/><Relationship Id="rId15" Type="http://schemas.openxmlformats.org/officeDocument/2006/relationships/font" Target="fonts/LoraSemiBold-boldItalic.fntdata"/><Relationship Id="rId14" Type="http://schemas.openxmlformats.org/officeDocument/2006/relationships/font" Target="fonts/LoraSemiBold-italic.fntdata"/><Relationship Id="rId17" Type="http://schemas.openxmlformats.org/officeDocument/2006/relationships/font" Target="fonts/FiraSansExtraCondensedMedium-bold.fntdata"/><Relationship Id="rId16" Type="http://schemas.openxmlformats.org/officeDocument/2006/relationships/font" Target="fonts/FiraSansExtraCondensedMedium-regular.fntdata"/><Relationship Id="rId19" Type="http://schemas.openxmlformats.org/officeDocument/2006/relationships/font" Target="fonts/FiraSansExtraCondensedMedium-boldItalic.fntdata"/><Relationship Id="rId18" Type="http://schemas.openxmlformats.org/officeDocument/2006/relationships/font" Target="fonts/FiraSansExtraCondensed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185570f39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185570f39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185570f3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185570f3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185570f39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185570f39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185570f39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185570f39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2ddcec728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2ddcec728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1" Type="http://schemas.openxmlformats.org/officeDocument/2006/relationships/image" Target="../media/image4.png"/><Relationship Id="rId10" Type="http://schemas.openxmlformats.org/officeDocument/2006/relationships/image" Target="../media/image13.png"/><Relationship Id="rId12" Type="http://schemas.openxmlformats.org/officeDocument/2006/relationships/image" Target="../media/image12.png"/><Relationship Id="rId9" Type="http://schemas.openxmlformats.org/officeDocument/2006/relationships/image" Target="../media/image3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9144003" cy="5259587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0" y="408750"/>
            <a:ext cx="8520600" cy="1862700"/>
          </a:xfrm>
          <a:prstGeom prst="rect">
            <a:avLst/>
          </a:prstGeom>
          <a:effectLst>
            <a:outerShdw blurRad="200025" rotWithShape="0" algn="bl" dir="12660000" dist="19050">
              <a:srgbClr val="000000">
                <a:alpha val="87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ora SemiBold"/>
                <a:ea typeface="Lora SemiBold"/>
                <a:cs typeface="Lora SemiBold"/>
                <a:sym typeface="Lora SemiBold"/>
              </a:rPr>
              <a:t>WPH Hospital</a:t>
            </a:r>
            <a:endParaRPr>
              <a:solidFill>
                <a:schemeClr val="lt1"/>
              </a:solidFill>
              <a:latin typeface="Lora SemiBold"/>
              <a:ea typeface="Lora SemiBold"/>
              <a:cs typeface="Lora SemiBold"/>
              <a:sym typeface="Lor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ora SemiBold"/>
                <a:ea typeface="Lora SemiBold"/>
                <a:cs typeface="Lora SemiBold"/>
                <a:sym typeface="Lora SemiBold"/>
              </a:rPr>
              <a:t>Proof of Concept Project</a:t>
            </a:r>
            <a:endParaRPr>
              <a:solidFill>
                <a:schemeClr val="lt1"/>
              </a:solidFill>
              <a:latin typeface="Lora SemiBold"/>
              <a:ea typeface="Lora SemiBold"/>
              <a:cs typeface="Lora SemiBold"/>
              <a:sym typeface="Lora SemiBold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062850" y="2447700"/>
            <a:ext cx="3018300" cy="1512600"/>
          </a:xfrm>
          <a:prstGeom prst="rect">
            <a:avLst/>
          </a:prstGeom>
          <a:noFill/>
          <a:ln>
            <a:noFill/>
          </a:ln>
          <a:effectLst>
            <a:outerShdw blurRad="34290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126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Group T11A-02: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Proteek Huq          Z5416601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Kathleen Ong        Z5421654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Hamza Khan         Z5307203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Sy Anh Quoc Ho   Z5307203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114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8761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Requirement Analysis</a:t>
            </a:r>
            <a:endParaRPr>
              <a:solidFill>
                <a:srgbClr val="38761D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804350"/>
            <a:ext cx="4260300" cy="38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-GB" sz="1185">
                <a:solidFill>
                  <a:schemeClr val="dk1"/>
                </a:solidFill>
              </a:rPr>
              <a:t>WPH is a private hospital with a reputation for </a:t>
            </a:r>
            <a:r>
              <a:rPr lang="en-GB" sz="1185">
                <a:solidFill>
                  <a:schemeClr val="dk1"/>
                </a:solidFill>
              </a:rPr>
              <a:t>providing</a:t>
            </a:r>
            <a:r>
              <a:rPr lang="en-GB" sz="1185">
                <a:solidFill>
                  <a:schemeClr val="dk1"/>
                </a:solidFill>
              </a:rPr>
              <a:t> </a:t>
            </a:r>
            <a:r>
              <a:rPr b="1" lang="en-GB" sz="1185">
                <a:solidFill>
                  <a:schemeClr val="dk1"/>
                </a:solidFill>
              </a:rPr>
              <a:t>High Quality </a:t>
            </a:r>
            <a:r>
              <a:rPr lang="en-GB" sz="1185">
                <a:solidFill>
                  <a:schemeClr val="dk1"/>
                </a:solidFill>
              </a:rPr>
              <a:t>Healthcare services to its patients.</a:t>
            </a:r>
            <a:endParaRPr sz="1185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-GB" sz="1185">
                <a:solidFill>
                  <a:schemeClr val="dk1"/>
                </a:solidFill>
              </a:rPr>
              <a:t>Team T11A-02 has created:</a:t>
            </a:r>
            <a:endParaRPr sz="1185">
              <a:solidFill>
                <a:schemeClr val="dk1"/>
              </a:solidFill>
            </a:endParaRPr>
          </a:p>
          <a:p>
            <a:pPr indent="-30384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85"/>
              <a:buFont typeface="Fira Sans Extra Condensed"/>
              <a:buChar char="❖"/>
            </a:pPr>
            <a:r>
              <a:rPr lang="en-GB" sz="1185">
                <a:solidFill>
                  <a:schemeClr val="dk1"/>
                </a:solidFill>
              </a:rPr>
              <a:t>An </a:t>
            </a:r>
            <a:r>
              <a:rPr b="1" lang="en-GB" sz="1185">
                <a:solidFill>
                  <a:schemeClr val="dk1"/>
                </a:solidFill>
              </a:rPr>
              <a:t>Entity Relationship Diagram </a:t>
            </a:r>
            <a:r>
              <a:rPr lang="en-GB" sz="1185">
                <a:solidFill>
                  <a:schemeClr val="dk1"/>
                </a:solidFill>
              </a:rPr>
              <a:t>that effectively conveys the relationships between patients, staff members, and administrators.</a:t>
            </a:r>
            <a:endParaRPr sz="1185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85">
              <a:solidFill>
                <a:schemeClr val="dk1"/>
              </a:solidFill>
            </a:endParaRPr>
          </a:p>
          <a:p>
            <a:pPr indent="-30384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85"/>
              <a:buFont typeface="Fira Sans Extra Condensed"/>
              <a:buChar char="❖"/>
            </a:pPr>
            <a:r>
              <a:rPr lang="en-GB" sz="1185">
                <a:solidFill>
                  <a:schemeClr val="dk1"/>
                </a:solidFill>
              </a:rPr>
              <a:t>A </a:t>
            </a:r>
            <a:r>
              <a:rPr b="1" lang="en-GB" sz="1185">
                <a:solidFill>
                  <a:schemeClr val="dk1"/>
                </a:solidFill>
              </a:rPr>
              <a:t>Relational Schema</a:t>
            </a:r>
            <a:r>
              <a:rPr lang="en-GB" sz="1185">
                <a:solidFill>
                  <a:schemeClr val="dk1"/>
                </a:solidFill>
              </a:rPr>
              <a:t> that efficiently captures data transfers that are </a:t>
            </a:r>
            <a:r>
              <a:rPr lang="en-GB" sz="1185">
                <a:solidFill>
                  <a:schemeClr val="dk1"/>
                </a:solidFill>
              </a:rPr>
              <a:t>necessary</a:t>
            </a:r>
            <a:r>
              <a:rPr lang="en-GB" sz="1185">
                <a:solidFill>
                  <a:schemeClr val="dk1"/>
                </a:solidFill>
              </a:rPr>
              <a:t> for providing high quality services.</a:t>
            </a:r>
            <a:endParaRPr sz="1185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85">
              <a:solidFill>
                <a:schemeClr val="dk1"/>
              </a:solidFill>
            </a:endParaRPr>
          </a:p>
          <a:p>
            <a:pPr indent="-30384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85"/>
              <a:buFont typeface="Fira Sans Extra Condensed"/>
              <a:buChar char="❖"/>
            </a:pPr>
            <a:r>
              <a:rPr lang="en-GB" sz="1185">
                <a:solidFill>
                  <a:schemeClr val="dk1"/>
                </a:solidFill>
              </a:rPr>
              <a:t>A </a:t>
            </a:r>
            <a:r>
              <a:rPr b="1" lang="en-GB" sz="1185">
                <a:solidFill>
                  <a:schemeClr val="dk1"/>
                </a:solidFill>
              </a:rPr>
              <a:t>Materialized View</a:t>
            </a:r>
            <a:r>
              <a:rPr lang="en-GB" sz="1185">
                <a:solidFill>
                  <a:schemeClr val="dk1"/>
                </a:solidFill>
              </a:rPr>
              <a:t> that enables </a:t>
            </a:r>
            <a:r>
              <a:rPr b="1" lang="en-GB" sz="1185">
                <a:solidFill>
                  <a:schemeClr val="dk1"/>
                </a:solidFill>
              </a:rPr>
              <a:t>Data Analysis</a:t>
            </a:r>
            <a:r>
              <a:rPr lang="en-GB" sz="1185">
                <a:solidFill>
                  <a:schemeClr val="dk1"/>
                </a:solidFill>
              </a:rPr>
              <a:t>, that can be used to improve the efficiency &amp; quality of operations.</a:t>
            </a:r>
            <a:endParaRPr sz="1185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98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114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985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358"/>
              <a:buNone/>
            </a:pPr>
            <a:r>
              <a:t/>
            </a:r>
            <a:endParaRPr sz="985"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1215" l="0" r="0" t="0"/>
          <a:stretch/>
        </p:blipFill>
        <p:spPr>
          <a:xfrm>
            <a:off x="4888675" y="939213"/>
            <a:ext cx="4116109" cy="359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/>
          </a:blip>
          <a:srcRect b="26863" l="25206" r="22563" t="14392"/>
          <a:stretch/>
        </p:blipFill>
        <p:spPr>
          <a:xfrm>
            <a:off x="4488800" y="2452850"/>
            <a:ext cx="591147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26863" l="25206" r="22563" t="14392"/>
          <a:stretch/>
        </p:blipFill>
        <p:spPr>
          <a:xfrm>
            <a:off x="4488800" y="1525850"/>
            <a:ext cx="591147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4">
            <a:alphaModFix/>
          </a:blip>
          <a:srcRect b="26863" l="25206" r="22563" t="14392"/>
          <a:stretch/>
        </p:blipFill>
        <p:spPr>
          <a:xfrm>
            <a:off x="4604575" y="3456100"/>
            <a:ext cx="591147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Google Shape;67;p14"/>
          <p:cNvCxnSpPr/>
          <p:nvPr/>
        </p:nvCxnSpPr>
        <p:spPr>
          <a:xfrm>
            <a:off x="0" y="400600"/>
            <a:ext cx="29934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" name="Google Shape;68;p14"/>
          <p:cNvCxnSpPr/>
          <p:nvPr/>
        </p:nvCxnSpPr>
        <p:spPr>
          <a:xfrm>
            <a:off x="6150600" y="400600"/>
            <a:ext cx="29934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" name="Google Shape;69;p14"/>
          <p:cNvSpPr/>
          <p:nvPr/>
        </p:nvSpPr>
        <p:spPr>
          <a:xfrm>
            <a:off x="2819825" y="210400"/>
            <a:ext cx="347100" cy="380400"/>
          </a:xfrm>
          <a:prstGeom prst="mathPlus">
            <a:avLst>
              <a:gd fmla="val 23520" name="adj1"/>
            </a:avLst>
          </a:prstGeom>
          <a:solidFill>
            <a:srgbClr val="B6D7A8"/>
          </a:solidFill>
          <a:ln cap="flat" cmpd="sng" w="952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5957425" y="210400"/>
            <a:ext cx="347100" cy="380400"/>
          </a:xfrm>
          <a:prstGeom prst="mathPlus">
            <a:avLst>
              <a:gd fmla="val 23520" name="adj1"/>
            </a:avLst>
          </a:prstGeom>
          <a:solidFill>
            <a:srgbClr val="B6D7A8"/>
          </a:solidFill>
          <a:ln cap="flat" cmpd="sng" w="952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89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20">
                <a:solidFill>
                  <a:srgbClr val="99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Entity Relationship Diagram (ERD)</a:t>
            </a:r>
            <a:endParaRPr sz="2420">
              <a:solidFill>
                <a:srgbClr val="990000"/>
              </a:solidFill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5631725" y="1237625"/>
            <a:ext cx="12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662125"/>
            <a:ext cx="7839222" cy="43636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" name="Google Shape;78;p15"/>
          <p:cNvCxnSpPr/>
          <p:nvPr/>
        </p:nvCxnSpPr>
        <p:spPr>
          <a:xfrm>
            <a:off x="0" y="375775"/>
            <a:ext cx="2472600" cy="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15"/>
          <p:cNvCxnSpPr/>
          <p:nvPr/>
        </p:nvCxnSpPr>
        <p:spPr>
          <a:xfrm>
            <a:off x="6671400" y="375775"/>
            <a:ext cx="2472600" cy="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" name="Google Shape;80;p15"/>
          <p:cNvSpPr/>
          <p:nvPr/>
        </p:nvSpPr>
        <p:spPr>
          <a:xfrm>
            <a:off x="1819325" y="255875"/>
            <a:ext cx="653275" cy="239800"/>
          </a:xfrm>
          <a:prstGeom prst="flowChartDecision">
            <a:avLst/>
          </a:prstGeom>
          <a:solidFill>
            <a:srgbClr val="EA9999"/>
          </a:solidFill>
          <a:ln cap="flat" cmpd="sng" w="952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6671400" y="255875"/>
            <a:ext cx="653275" cy="239800"/>
          </a:xfrm>
          <a:prstGeom prst="flowChartDecision">
            <a:avLst/>
          </a:prstGeom>
          <a:solidFill>
            <a:srgbClr val="EA9999"/>
          </a:solidFill>
          <a:ln cap="flat" cmpd="sng" w="952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81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D85C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Snowflake Schema</a:t>
            </a:r>
            <a:endParaRPr>
              <a:solidFill>
                <a:srgbClr val="3D85C6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250" y="653900"/>
            <a:ext cx="7802650" cy="4331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16"/>
          <p:cNvCxnSpPr/>
          <p:nvPr/>
        </p:nvCxnSpPr>
        <p:spPr>
          <a:xfrm>
            <a:off x="0" y="361100"/>
            <a:ext cx="3051300" cy="12900"/>
          </a:xfrm>
          <a:prstGeom prst="straightConnector1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" name="Google Shape;89;p16"/>
          <p:cNvCxnSpPr/>
          <p:nvPr/>
        </p:nvCxnSpPr>
        <p:spPr>
          <a:xfrm>
            <a:off x="6092700" y="361100"/>
            <a:ext cx="3051300" cy="12900"/>
          </a:xfrm>
          <a:prstGeom prst="straightConnector1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6"/>
          <p:cNvSpPr/>
          <p:nvPr/>
        </p:nvSpPr>
        <p:spPr>
          <a:xfrm>
            <a:off x="2819850" y="185600"/>
            <a:ext cx="421800" cy="363900"/>
          </a:xfrm>
          <a:prstGeom prst="star4">
            <a:avLst>
              <a:gd fmla="val 12500" name="adj"/>
            </a:avLst>
          </a:prstGeom>
          <a:solidFill>
            <a:srgbClr val="9FC5E8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5873000" y="185600"/>
            <a:ext cx="421800" cy="363900"/>
          </a:xfrm>
          <a:prstGeom prst="star4">
            <a:avLst>
              <a:gd fmla="val 12500" name="adj"/>
            </a:avLst>
          </a:prstGeom>
          <a:solidFill>
            <a:srgbClr val="9FC5E8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89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74EA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Materialised View &amp; Data Analytics</a:t>
            </a:r>
            <a:endParaRPr>
              <a:solidFill>
                <a:srgbClr val="674EA7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388" y="742525"/>
            <a:ext cx="4778629" cy="10797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6013" y="742525"/>
            <a:ext cx="4010599" cy="10797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400" y="2050301"/>
            <a:ext cx="2240526" cy="1546398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4300" y="3670587"/>
            <a:ext cx="1930625" cy="128562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00825" y="2046686"/>
            <a:ext cx="1704250" cy="1399499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87975" y="1984500"/>
            <a:ext cx="2150000" cy="14848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03" name="Google Shape;103;p17"/>
          <p:cNvPicPr preferRelativeResize="0"/>
          <p:nvPr/>
        </p:nvPicPr>
        <p:blipFill rotWithShape="1">
          <a:blip r:embed="rId9">
            <a:alphaModFix/>
          </a:blip>
          <a:srcRect b="0" l="0" r="8206" t="0"/>
          <a:stretch/>
        </p:blipFill>
        <p:spPr>
          <a:xfrm>
            <a:off x="2093025" y="3911275"/>
            <a:ext cx="1212075" cy="7390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54125" y="3598926"/>
            <a:ext cx="2384751" cy="1451563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05" name="Google Shape;105;p17"/>
          <p:cNvPicPr preferRelativeResize="0"/>
          <p:nvPr/>
        </p:nvPicPr>
        <p:blipFill rotWithShape="1">
          <a:blip r:embed="rId11">
            <a:alphaModFix/>
          </a:blip>
          <a:srcRect b="0" l="0" r="4725" t="4825"/>
          <a:stretch/>
        </p:blipFill>
        <p:spPr>
          <a:xfrm>
            <a:off x="177400" y="3824712"/>
            <a:ext cx="1704245" cy="97737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cxnSp>
        <p:nvCxnSpPr>
          <p:cNvPr id="106" name="Google Shape;106;p17"/>
          <p:cNvCxnSpPr/>
          <p:nvPr/>
        </p:nvCxnSpPr>
        <p:spPr>
          <a:xfrm>
            <a:off x="0" y="361100"/>
            <a:ext cx="2183100" cy="11100"/>
          </a:xfrm>
          <a:prstGeom prst="straightConnector1">
            <a:avLst/>
          </a:prstGeom>
          <a:noFill/>
          <a:ln cap="flat" cmpd="sng" w="9525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7"/>
          <p:cNvCxnSpPr/>
          <p:nvPr/>
        </p:nvCxnSpPr>
        <p:spPr>
          <a:xfrm>
            <a:off x="6960900" y="370225"/>
            <a:ext cx="2183100" cy="11100"/>
          </a:xfrm>
          <a:prstGeom prst="straightConnector1">
            <a:avLst/>
          </a:prstGeom>
          <a:noFill/>
          <a:ln cap="flat" cmpd="sng" w="9525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17"/>
          <p:cNvSpPr/>
          <p:nvPr/>
        </p:nvSpPr>
        <p:spPr>
          <a:xfrm>
            <a:off x="1968075" y="210325"/>
            <a:ext cx="388800" cy="330900"/>
          </a:xfrm>
          <a:prstGeom prst="mathMultiply">
            <a:avLst>
              <a:gd fmla="val 23520" name="adj1"/>
            </a:avLst>
          </a:prstGeom>
          <a:solidFill>
            <a:srgbClr val="D5A6BD"/>
          </a:solidFill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7"/>
          <p:cNvSpPr/>
          <p:nvPr/>
        </p:nvSpPr>
        <p:spPr>
          <a:xfrm>
            <a:off x="6761775" y="201200"/>
            <a:ext cx="388800" cy="330900"/>
          </a:xfrm>
          <a:prstGeom prst="mathMultiply">
            <a:avLst>
              <a:gd fmla="val 23520" name="adj1"/>
            </a:avLst>
          </a:prstGeom>
          <a:solidFill>
            <a:srgbClr val="D5A6BD"/>
          </a:solidFill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255200" y="1984498"/>
            <a:ext cx="1357851" cy="135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2931300" y="2023200"/>
            <a:ext cx="3281400" cy="10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2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Thank You. </a:t>
            </a:r>
            <a:endParaRPr b="1" sz="42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